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81" r:id="rId2"/>
    <p:sldId id="256" r:id="rId3"/>
    <p:sldId id="282" r:id="rId4"/>
    <p:sldId id="257" r:id="rId5"/>
    <p:sldId id="273" r:id="rId6"/>
    <p:sldId id="258" r:id="rId7"/>
    <p:sldId id="274" r:id="rId8"/>
    <p:sldId id="259" r:id="rId9"/>
    <p:sldId id="275" r:id="rId10"/>
    <p:sldId id="265" r:id="rId11"/>
    <p:sldId id="276" r:id="rId12"/>
    <p:sldId id="263" r:id="rId13"/>
    <p:sldId id="277" r:id="rId14"/>
    <p:sldId id="260" r:id="rId15"/>
    <p:sldId id="278" r:id="rId16"/>
    <p:sldId id="264" r:id="rId17"/>
    <p:sldId id="279" r:id="rId18"/>
    <p:sldId id="280" r:id="rId19"/>
    <p:sldId id="266" r:id="rId20"/>
    <p:sldId id="267" r:id="rId21"/>
    <p:sldId id="268" r:id="rId22"/>
    <p:sldId id="269" r:id="rId23"/>
    <p:sldId id="270" r:id="rId24"/>
    <p:sldId id="271" r:id="rId25"/>
    <p:sldId id="27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20A0"/>
    <a:srgbClr val="E81E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>
        <p:scale>
          <a:sx n="92" d="100"/>
          <a:sy n="92" d="100"/>
        </p:scale>
        <p:origin x="-259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1D6428-B276-4D2C-BC03-E787FEF279CD}" type="datetimeFigureOut">
              <a:rPr lang="en-GB" smtClean="0"/>
              <a:t>29/04/2020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045E7-D42D-42E1-B020-813E027654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530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Pitch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045E7-D42D-42E1-B020-813E0276542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067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Duration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045E7-D42D-42E1-B020-813E0276542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694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Dynamics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045E7-D42D-42E1-B020-813E0276542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523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Tempo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045E7-D42D-42E1-B020-813E0276542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859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Structure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045E7-D42D-42E1-B020-813E0276542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524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Texture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045E7-D42D-42E1-B020-813E0276542C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7078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Timbre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045E7-D42D-42E1-B020-813E0276542C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512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N5Jv9s-z80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-kJQbq6oaA" TargetMode="External"/><Relationship Id="rId2" Type="http://schemas.openxmlformats.org/officeDocument/2006/relationships/hyperlink" Target="https://www.youtube.com/watch?v=pn6iOvJzRm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slide" Target="slide3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3Ei5nSfKFws" TargetMode="External"/><Relationship Id="rId2" Type="http://schemas.openxmlformats.org/officeDocument/2006/relationships/hyperlink" Target="https://www.youtube.com/watch?v=vtnuHbHbve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www.youtube.com/watch?v=dUXk8Nc5qQ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jcq7A-Va0Y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musiclab.chromeexperiments.com/Rhythm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13.png"/><Relationship Id="rId7" Type="http://schemas.openxmlformats.org/officeDocument/2006/relationships/image" Target="../media/image33.png"/><Relationship Id="rId2" Type="http://schemas.openxmlformats.org/officeDocument/2006/relationships/hyperlink" Target="https://www.youtube.com/watch?v=22kqia2ibV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5.png"/><Relationship Id="rId5" Type="http://schemas.openxmlformats.org/officeDocument/2006/relationships/hyperlink" Target="https://www.youtube.com/watch?v=psOPg1oprUU" TargetMode="External"/><Relationship Id="rId10" Type="http://schemas.openxmlformats.org/officeDocument/2006/relationships/image" Target="../media/image3.png"/><Relationship Id="rId4" Type="http://schemas.openxmlformats.org/officeDocument/2006/relationships/image" Target="../media/image31.jpeg"/><Relationship Id="rId9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6.jpeg"/><Relationship Id="rId7" Type="http://schemas.openxmlformats.org/officeDocument/2006/relationships/slide" Target="slide3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3.png"/><Relationship Id="rId7" Type="http://schemas.openxmlformats.org/officeDocument/2006/relationships/image" Target="../media/image34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slide" Target="slide3.xml"/><Relationship Id="rId5" Type="http://schemas.openxmlformats.org/officeDocument/2006/relationships/image" Target="../media/image32.png"/><Relationship Id="rId10" Type="http://schemas.openxmlformats.org/officeDocument/2006/relationships/image" Target="../media/image35.png"/><Relationship Id="rId4" Type="http://schemas.openxmlformats.org/officeDocument/2006/relationships/image" Target="../media/image31.jpeg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slide" Target="slide6.xml"/><Relationship Id="rId7" Type="http://schemas.openxmlformats.org/officeDocument/2006/relationships/slide" Target="slide14.xml"/><Relationship Id="rId12" Type="http://schemas.openxmlformats.org/officeDocument/2006/relationships/image" Target="../media/image15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11" Type="http://schemas.openxmlformats.org/officeDocument/2006/relationships/image" Target="../media/image14.png"/><Relationship Id="rId5" Type="http://schemas.openxmlformats.org/officeDocument/2006/relationships/slide" Target="slide10.xml"/><Relationship Id="rId10" Type="http://schemas.openxmlformats.org/officeDocument/2006/relationships/slide" Target="slide3.xml"/><Relationship Id="rId4" Type="http://schemas.openxmlformats.org/officeDocument/2006/relationships/slide" Target="slide8.xml"/><Relationship Id="rId9" Type="http://schemas.openxmlformats.org/officeDocument/2006/relationships/slide" Target="slide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Cqpi5Ekwiw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0oUP2PFeOi8" TargetMode="External"/><Relationship Id="rId7" Type="http://schemas.openxmlformats.org/officeDocument/2006/relationships/image" Target="../media/image1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hyperlink" Target="https://www.youtube.com/watch?v=GH1-al10hgI" TargetMode="External"/><Relationship Id="rId4" Type="http://schemas.openxmlformats.org/officeDocument/2006/relationships/hyperlink" Target="https://www.youtube.com/watch?v=KSEojtRAoHw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z6yP5r0e0A" TargetMode="External"/><Relationship Id="rId2" Type="http://schemas.openxmlformats.org/officeDocument/2006/relationships/hyperlink" Target="https://www.youtube.com/watch?v=0kaX2l413p8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14.png"/><Relationship Id="rId2" Type="http://schemas.openxmlformats.org/officeDocument/2006/relationships/hyperlink" Target="https://www.youtube.com/watch?v=CLFGTTAHr_8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youtube.com/watch?v=Mct7v9D2VqY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3.png"/><Relationship Id="rId7" Type="http://schemas.openxmlformats.org/officeDocument/2006/relationships/slide" Target="slide3.xml"/><Relationship Id="rId2" Type="http://schemas.openxmlformats.org/officeDocument/2006/relationships/hyperlink" Target="https://www.youtube.com/watch?v=yi96gfl_Do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62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6600" dirty="0" smtClean="0">
                <a:solidFill>
                  <a:schemeClr val="bg1"/>
                </a:solidFill>
              </a:rPr>
              <a:t>Keep Calm and </a:t>
            </a:r>
            <a:br>
              <a:rPr lang="en-GB" sz="6600" dirty="0" smtClean="0">
                <a:solidFill>
                  <a:schemeClr val="bg1"/>
                </a:solidFill>
              </a:rPr>
            </a:br>
            <a:r>
              <a:rPr lang="en-GB" sz="6600" dirty="0" smtClean="0">
                <a:solidFill>
                  <a:schemeClr val="bg1"/>
                </a:solidFill>
              </a:rPr>
              <a:t>Make Music</a:t>
            </a:r>
            <a:endParaRPr lang="en-GB" sz="66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524000" y="4038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dirty="0" smtClean="0">
                <a:solidFill>
                  <a:schemeClr val="bg1"/>
                </a:solidFill>
              </a:rPr>
              <a:t>Weekly Wonder</a:t>
            </a:r>
          </a:p>
          <a:p>
            <a:r>
              <a:rPr lang="en-GB" sz="3600" dirty="0" smtClean="0">
                <a:solidFill>
                  <a:schemeClr val="bg1"/>
                </a:solidFill>
              </a:rPr>
              <a:t>Discovering the </a:t>
            </a:r>
          </a:p>
          <a:p>
            <a:r>
              <a:rPr lang="en-GB" sz="3600" dirty="0" smtClean="0">
                <a:solidFill>
                  <a:schemeClr val="bg1"/>
                </a:solidFill>
              </a:rPr>
              <a:t>Musical Dimensions KS1</a:t>
            </a:r>
            <a:endParaRPr lang="en-GB" sz="3600" dirty="0">
              <a:solidFill>
                <a:schemeClr val="bg1"/>
              </a:solidFill>
            </a:endParaRPr>
          </a:p>
        </p:txBody>
      </p:sp>
      <p:pic>
        <p:nvPicPr>
          <p:cNvPr id="5" name="Picture 2" descr="E:\HMS\Images\Logos\HMS logo White and Colour no fil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6641" y="116633"/>
            <a:ext cx="1426343" cy="2393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E:\HMS\Images\Logos\HCC Logo White and Colou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805266"/>
            <a:ext cx="2592658" cy="68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77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D:\My Documents\Documents\HMS\clipart\hare - runn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95207"/>
            <a:ext cx="239077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r>
              <a:rPr lang="en-GB" sz="7200" b="1" dirty="0" smtClean="0"/>
              <a:t>TEMPO</a:t>
            </a:r>
            <a:br>
              <a:rPr lang="en-GB" sz="7200" b="1" dirty="0" smtClean="0"/>
            </a:br>
            <a:r>
              <a:rPr lang="en-GB" sz="2000" b="1" dirty="0" smtClean="0"/>
              <a:t>is all about how fast and slow the music is</a:t>
            </a:r>
            <a:endParaRPr lang="en-GB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705" y="1706126"/>
            <a:ext cx="8229600" cy="4144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sz="2400" b="1" u="sng" dirty="0" smtClean="0"/>
              <a:t>Key words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en-GB" sz="2400" b="1" dirty="0" smtClean="0"/>
              <a:t>Fast</a:t>
            </a:r>
            <a:r>
              <a:rPr lang="en-GB" sz="2400" b="1" dirty="0"/>
              <a:t> </a:t>
            </a:r>
            <a:r>
              <a:rPr lang="en-GB" sz="2400" b="1" dirty="0" smtClean="0"/>
              <a:t>and slow</a:t>
            </a:r>
          </a:p>
          <a:p>
            <a:pPr marL="0" indent="0" algn="ctr">
              <a:buNone/>
            </a:pPr>
            <a:r>
              <a:rPr lang="en-GB" sz="2400" b="1" dirty="0" smtClean="0"/>
              <a:t>Faster and slower</a:t>
            </a:r>
          </a:p>
          <a:p>
            <a:pPr marL="0" indent="0" algn="ctr">
              <a:buNone/>
            </a:pPr>
            <a:r>
              <a:rPr lang="en-GB" sz="3600" b="1" dirty="0" smtClean="0"/>
              <a:t> </a:t>
            </a:r>
          </a:p>
          <a:p>
            <a:pPr marL="0" indent="0" algn="ctr">
              <a:buNone/>
            </a:pPr>
            <a:endParaRPr lang="en-GB" sz="3600" b="1" dirty="0" smtClean="0"/>
          </a:p>
          <a:p>
            <a:pPr marL="0" indent="0" algn="ctr">
              <a:buNone/>
            </a:pPr>
            <a:r>
              <a:rPr lang="en-GB" b="1" dirty="0">
                <a:hlinkClick r:id="rId3"/>
              </a:rPr>
              <a:t>Click here</a:t>
            </a:r>
            <a:r>
              <a:rPr lang="en-GB" b="1" dirty="0"/>
              <a:t/>
            </a:r>
            <a:br>
              <a:rPr lang="en-GB" b="1" dirty="0"/>
            </a:br>
            <a:r>
              <a:rPr lang="en-GB" b="1" dirty="0"/>
              <a:t>to find out about </a:t>
            </a:r>
            <a:r>
              <a:rPr lang="en-GB" b="1" dirty="0" smtClean="0"/>
              <a:t>fast and slow sounds</a:t>
            </a:r>
          </a:p>
          <a:p>
            <a:pPr marL="0" indent="0" algn="ctr">
              <a:buNone/>
            </a:pPr>
            <a:r>
              <a:rPr lang="en-GB" b="1" dirty="0" smtClean="0"/>
              <a:t>Presto means fast and largo mean slow</a:t>
            </a:r>
            <a:endParaRPr lang="en-GB" dirty="0"/>
          </a:p>
          <a:p>
            <a:pPr marL="0" indent="0" algn="ctr">
              <a:buNone/>
            </a:pPr>
            <a:endParaRPr lang="en-GB" dirty="0" smtClean="0"/>
          </a:p>
        </p:txBody>
      </p:sp>
      <p:pic>
        <p:nvPicPr>
          <p:cNvPr id="4098" name="Picture 2" descr="D:\My Documents\Documents\HMS\clipart\Tortoise carto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43600" y="2328662"/>
            <a:ext cx="22098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827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 tempo activities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Listen to </a:t>
            </a:r>
            <a:r>
              <a:rPr lang="en-GB" dirty="0" smtClean="0">
                <a:hlinkClick r:id="rId2"/>
              </a:rPr>
              <a:t>Slowly, slowly walks my grandad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Enjoy walking like grandad, mother and the child singer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Join in with </a:t>
            </a:r>
            <a:r>
              <a:rPr lang="en-GB" dirty="0" smtClean="0">
                <a:hlinkClick r:id="rId3"/>
              </a:rPr>
              <a:t>Baby Shark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How fast can you sing?  Can you keep up?</a:t>
            </a:r>
            <a:endParaRPr lang="en-GB" dirty="0"/>
          </a:p>
        </p:txBody>
      </p:sp>
      <p:pic>
        <p:nvPicPr>
          <p:cNvPr id="11266" name="Picture 2" descr="D:\OneDrive - Hampshire County Council\Documents\HMS\clipart\Discover the dimensions\baby shar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936028"/>
            <a:ext cx="2428875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HMS\AppData\Local\Microsoft\Windows\INetCache\IE\5BD2DBGR\j0442122[1]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638800"/>
            <a:ext cx="1120140" cy="111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7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r>
              <a:rPr lang="en-GB" sz="7200" dirty="0" smtClean="0"/>
              <a:t>STRUCTURE</a:t>
            </a:r>
            <a:br>
              <a:rPr lang="en-GB" sz="7200" dirty="0" smtClean="0"/>
            </a:br>
            <a:r>
              <a:rPr lang="en-GB" sz="2000" dirty="0" smtClean="0"/>
              <a:t>is all about the order sounds happen in</a:t>
            </a:r>
            <a:endParaRPr lang="en-GB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32164"/>
            <a:ext cx="8779273" cy="5029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800" b="1" u="sng" dirty="0" smtClean="0"/>
              <a:t>Key words</a:t>
            </a:r>
          </a:p>
          <a:p>
            <a:pPr marL="0" indent="0" algn="ctr">
              <a:buNone/>
            </a:pPr>
            <a:r>
              <a:rPr lang="en-GB" sz="2800" b="1" dirty="0" smtClean="0"/>
              <a:t>Beginning, middle, ending</a:t>
            </a:r>
          </a:p>
          <a:p>
            <a:pPr marL="0" indent="0" algn="ctr">
              <a:buNone/>
            </a:pPr>
            <a:r>
              <a:rPr lang="en-GB" sz="2800" b="1" dirty="0" smtClean="0"/>
              <a:t>Call and echo, Call and response</a:t>
            </a:r>
          </a:p>
          <a:p>
            <a:pPr marL="0" indent="0" algn="ctr">
              <a:buNone/>
            </a:pPr>
            <a:r>
              <a:rPr lang="en-GB" sz="2800" b="1" dirty="0" smtClean="0"/>
              <a:t>Verse, chorus</a:t>
            </a:r>
          </a:p>
          <a:p>
            <a:pPr marL="0" indent="0" algn="ctr">
              <a:buNone/>
            </a:pPr>
            <a:r>
              <a:rPr lang="en-GB" sz="2800" b="1" dirty="0" smtClean="0"/>
              <a:t> </a:t>
            </a:r>
            <a:r>
              <a:rPr lang="en-GB" b="1" dirty="0" smtClean="0"/>
              <a:t>ABA</a:t>
            </a:r>
          </a:p>
          <a:p>
            <a:pPr marL="0" indent="0" algn="ctr">
              <a:buNone/>
            </a:pPr>
            <a:endParaRPr lang="en-GB" sz="1200" b="1" dirty="0"/>
          </a:p>
          <a:p>
            <a:pPr marL="0" indent="0" algn="ctr">
              <a:buNone/>
            </a:pPr>
            <a:r>
              <a:rPr lang="en-GB" sz="2400" b="1" dirty="0">
                <a:hlinkClick r:id="rId2"/>
              </a:rPr>
              <a:t>Click here</a:t>
            </a:r>
            <a:r>
              <a:rPr lang="en-GB" sz="2400" b="1" dirty="0"/>
              <a:t/>
            </a:r>
            <a:br>
              <a:rPr lang="en-GB" sz="2400" b="1" dirty="0"/>
            </a:br>
            <a:r>
              <a:rPr lang="en-GB" sz="2400" b="1" dirty="0"/>
              <a:t>to find out about </a:t>
            </a:r>
            <a:r>
              <a:rPr lang="en-GB" sz="2400" b="1" dirty="0" smtClean="0"/>
              <a:t>call and echo</a:t>
            </a:r>
          </a:p>
          <a:p>
            <a:pPr marL="0" indent="0" algn="ctr">
              <a:buNone/>
            </a:pPr>
            <a:r>
              <a:rPr lang="en-GB" sz="2400" b="1" dirty="0" smtClean="0">
                <a:hlinkClick r:id="rId3"/>
              </a:rPr>
              <a:t>Click here</a:t>
            </a:r>
            <a:endParaRPr lang="en-GB" sz="2400" b="1" dirty="0" smtClean="0"/>
          </a:p>
          <a:p>
            <a:pPr marL="0" indent="0" algn="ctr">
              <a:buNone/>
            </a:pPr>
            <a:r>
              <a:rPr lang="en-GB" sz="2400" b="1" dirty="0" smtClean="0"/>
              <a:t>To join in with a call and response song</a:t>
            </a:r>
            <a:br>
              <a:rPr lang="en-GB" sz="2400" b="1" dirty="0" smtClean="0"/>
            </a:br>
            <a:r>
              <a:rPr lang="en-GB" sz="2400" b="1" dirty="0" smtClean="0"/>
              <a:t>The lady sings the call, join in singing the response with the man</a:t>
            </a:r>
            <a:endParaRPr lang="en-GB" sz="2400" b="1" dirty="0"/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sz="2800" b="1" dirty="0"/>
              <a:t> </a:t>
            </a:r>
            <a:r>
              <a:rPr lang="en-GB" sz="2800" b="1" dirty="0" smtClean="0"/>
              <a:t>                          </a:t>
            </a:r>
          </a:p>
        </p:txBody>
      </p:sp>
      <p:pic>
        <p:nvPicPr>
          <p:cNvPr id="5122" name="Picture 2" descr="D:\My Documents\Documents\HMS\clipart\beginning middle en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981200"/>
            <a:ext cx="2378473" cy="717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My Documents\Documents\HMS\clipart\beginning en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4800"/>
            <a:ext cx="1319556" cy="1327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79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Fun structure activities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 smtClean="0"/>
              <a:t>Listen to </a:t>
            </a:r>
            <a:r>
              <a:rPr lang="en-GB" b="1" dirty="0" smtClean="0">
                <a:hlinkClick r:id="rId2"/>
              </a:rPr>
              <a:t>this song</a:t>
            </a:r>
            <a:endParaRPr lang="en-GB" b="1" dirty="0" smtClean="0"/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b="1" dirty="0" smtClean="0"/>
              <a:t>Learn to sing the chorus</a:t>
            </a:r>
          </a:p>
          <a:p>
            <a:pPr marL="0" indent="0">
              <a:buNone/>
            </a:pPr>
            <a:r>
              <a:rPr lang="en-GB" b="1" i="1" dirty="0" smtClean="0"/>
              <a:t>Na </a:t>
            </a:r>
            <a:r>
              <a:rPr lang="en-GB" b="1" i="1" dirty="0" err="1" smtClean="0"/>
              <a:t>na</a:t>
            </a:r>
            <a:r>
              <a:rPr lang="en-GB" b="1" i="1" dirty="0" smtClean="0"/>
              <a:t> </a:t>
            </a:r>
            <a:r>
              <a:rPr lang="en-GB" b="1" i="1" dirty="0" err="1" smtClean="0"/>
              <a:t>na</a:t>
            </a:r>
            <a:endParaRPr lang="en-GB" b="1" i="1" dirty="0" smtClean="0"/>
          </a:p>
          <a:p>
            <a:pPr marL="0" indent="0">
              <a:buNone/>
            </a:pPr>
            <a:r>
              <a:rPr lang="en-GB" b="1" i="1" dirty="0" smtClean="0"/>
              <a:t>I’m so happy</a:t>
            </a:r>
            <a:br>
              <a:rPr lang="en-GB" b="1" i="1" dirty="0" smtClean="0"/>
            </a:br>
            <a:r>
              <a:rPr lang="en-GB" b="1" i="1" dirty="0" smtClean="0"/>
              <a:t>I’m so happy sing with me</a:t>
            </a:r>
          </a:p>
          <a:p>
            <a:pPr marL="0" indent="0">
              <a:buNone/>
            </a:pPr>
            <a:r>
              <a:rPr lang="en-GB" b="1" i="1" dirty="0" smtClean="0"/>
              <a:t>x 2</a:t>
            </a:r>
          </a:p>
          <a:p>
            <a:pPr marL="0" indent="0">
              <a:buNone/>
            </a:pPr>
            <a:endParaRPr lang="en-GB" b="1" i="1" dirty="0"/>
          </a:p>
          <a:p>
            <a:pPr marL="0" indent="0">
              <a:buNone/>
            </a:pPr>
            <a:r>
              <a:rPr lang="en-GB" b="1" dirty="0" smtClean="0">
                <a:solidFill>
                  <a:srgbClr val="7030A0"/>
                </a:solidFill>
              </a:rPr>
              <a:t>Count how many times you sing the chorus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What other songs do you know that have a chorus?</a:t>
            </a:r>
          </a:p>
          <a:p>
            <a:pPr marL="0" indent="0" algn="ctr">
              <a:buNone/>
            </a:pPr>
            <a:endParaRPr lang="en-GB" b="1" i="1" dirty="0"/>
          </a:p>
          <a:p>
            <a:pPr marL="0" indent="0" algn="ctr">
              <a:buNone/>
            </a:pPr>
            <a:endParaRPr lang="en-GB" b="1" i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9" t="20521" r="36196" b="29353"/>
          <a:stretch/>
        </p:blipFill>
        <p:spPr bwMode="auto">
          <a:xfrm>
            <a:off x="4876798" y="2362199"/>
            <a:ext cx="4077793" cy="2167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HMS\AppData\Local\Microsoft\Windows\INetCache\IE\5BD2DBGR\j0442122[1]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0021" y="5791200"/>
            <a:ext cx="966696" cy="96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091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D:\My Documents\Documents\HMS\clipart\sol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7250" y="1305059"/>
            <a:ext cx="1298222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D:\My Documents\Documents\HMS\clipart\sol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790" y="1524000"/>
            <a:ext cx="1298222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89" y="152400"/>
            <a:ext cx="8229600" cy="1143000"/>
          </a:xfrm>
        </p:spPr>
        <p:txBody>
          <a:bodyPr>
            <a:noAutofit/>
          </a:bodyPr>
          <a:lstStyle/>
          <a:p>
            <a:r>
              <a:rPr lang="en-GB" sz="7200" b="1" dirty="0" smtClean="0"/>
              <a:t>TEXTURE</a:t>
            </a:r>
            <a:br>
              <a:rPr lang="en-GB" sz="7200" b="1" dirty="0" smtClean="0"/>
            </a:br>
            <a:r>
              <a:rPr lang="en-GB" sz="2000" b="1" dirty="0" smtClean="0"/>
              <a:t>is all about how many sounds can be heard at the same time</a:t>
            </a:r>
            <a:endParaRPr lang="en-GB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617" y="1600200"/>
            <a:ext cx="8229600" cy="495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600" b="1" u="sng" dirty="0" smtClean="0"/>
              <a:t>Key words</a:t>
            </a: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smtClean="0"/>
              <a:t>Solo</a:t>
            </a:r>
            <a:br>
              <a:rPr lang="en-GB" sz="3600" b="1" dirty="0" smtClean="0"/>
            </a:br>
            <a:r>
              <a:rPr lang="en-GB" sz="3600" b="1" dirty="0" smtClean="0"/>
              <a:t>Unison</a:t>
            </a:r>
            <a:br>
              <a:rPr lang="en-GB" sz="3600" b="1" dirty="0" smtClean="0"/>
            </a:br>
            <a:r>
              <a:rPr lang="en-GB" sz="3600" b="1" dirty="0" smtClean="0"/>
              <a:t>Layers</a:t>
            </a:r>
          </a:p>
          <a:p>
            <a:pPr marL="0" indent="0" algn="ctr">
              <a:buNone/>
            </a:pPr>
            <a:endParaRPr lang="en-GB" sz="3600" b="1" dirty="0"/>
          </a:p>
          <a:p>
            <a:pPr marL="0" indent="0" algn="ctr">
              <a:buNone/>
            </a:pPr>
            <a:r>
              <a:rPr lang="en-GB" sz="3600" b="1" dirty="0">
                <a:hlinkClick r:id="rId3"/>
              </a:rPr>
              <a:t>Click here</a:t>
            </a:r>
            <a:r>
              <a:rPr lang="en-GB" sz="3600" b="1" dirty="0"/>
              <a:t/>
            </a:r>
            <a:br>
              <a:rPr lang="en-GB" sz="3600" b="1" dirty="0"/>
            </a:br>
            <a:r>
              <a:rPr lang="en-GB" sz="3600" b="1" dirty="0"/>
              <a:t>to </a:t>
            </a:r>
            <a:r>
              <a:rPr lang="en-GB" sz="3600" b="1" dirty="0" smtClean="0"/>
              <a:t>watch how layers can slowly be added to a piece of music</a:t>
            </a:r>
            <a:endParaRPr lang="en-GB" sz="3600" b="1" dirty="0"/>
          </a:p>
          <a:p>
            <a:pPr marL="0" indent="0" algn="ctr">
              <a:buNone/>
            </a:pPr>
            <a:endParaRPr lang="en-GB" sz="3600" b="1" dirty="0" smtClean="0"/>
          </a:p>
          <a:p>
            <a:pPr marL="0" indent="0" algn="ctr">
              <a:buNone/>
            </a:pPr>
            <a:endParaRPr lang="en-GB" sz="3600" b="1" dirty="0"/>
          </a:p>
        </p:txBody>
      </p:sp>
      <p:pic>
        <p:nvPicPr>
          <p:cNvPr id="6147" name="Picture 3" descr="D:\My Documents\Documents\HMS\clipart\sol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977" y="228600"/>
            <a:ext cx="1298222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D:\My Documents\Documents\HMS\clipart\sol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6435" y="228600"/>
            <a:ext cx="77893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D:\My Documents\Documents\HMS\clipart\sol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5771" y="228600"/>
            <a:ext cx="77893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003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 texture activity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 smtClean="0">
                <a:hlinkClick r:id="rId2"/>
              </a:rPr>
              <a:t>Click here</a:t>
            </a:r>
            <a:endParaRPr lang="en-GB" dirty="0" smtClean="0"/>
          </a:p>
          <a:p>
            <a:pPr marL="0" indent="0" algn="ctr">
              <a:buNone/>
            </a:pPr>
            <a:r>
              <a:rPr lang="en-GB" dirty="0"/>
              <a:t>a</a:t>
            </a:r>
            <a:r>
              <a:rPr lang="en-GB" dirty="0" smtClean="0"/>
              <a:t>nd enjoy adding layers by clicking on the dots to activate 1 2 or 3 sounds at the same time</a:t>
            </a:r>
            <a:endParaRPr lang="en-GB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12" t="20000" r="28043" b="6366"/>
          <a:stretch/>
        </p:blipFill>
        <p:spPr bwMode="auto">
          <a:xfrm>
            <a:off x="2743200" y="3405055"/>
            <a:ext cx="3352800" cy="3133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H="1">
            <a:off x="6248400" y="3352800"/>
            <a:ext cx="2116975" cy="2590800"/>
          </a:xfrm>
          <a:prstGeom prst="straightConnector1">
            <a:avLst/>
          </a:prstGeom>
          <a:ln w="50800">
            <a:solidFill>
              <a:srgbClr val="E81ED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C:\Users\HMS\AppData\Local\Microsoft\Windows\INetCache\IE\5BD2DBGR\j0442122[1]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638800"/>
            <a:ext cx="1120140" cy="111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415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674" y="22538"/>
            <a:ext cx="8229600" cy="1143000"/>
          </a:xfrm>
        </p:spPr>
        <p:txBody>
          <a:bodyPr>
            <a:noAutofit/>
          </a:bodyPr>
          <a:lstStyle/>
          <a:p>
            <a:r>
              <a:rPr lang="en-GB" sz="7200" b="1" dirty="0" smtClean="0"/>
              <a:t>TIMBRE</a:t>
            </a:r>
            <a:br>
              <a:rPr lang="en-GB" sz="7200" b="1" dirty="0" smtClean="0"/>
            </a:br>
            <a:r>
              <a:rPr lang="en-GB" sz="2000" b="1" dirty="0" smtClean="0"/>
              <a:t>is all about what the sounds are like</a:t>
            </a:r>
            <a:endParaRPr lang="en-GB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5101"/>
            <a:ext cx="8229600" cy="5190499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GB" b="1" u="sng" dirty="0" smtClean="0"/>
              <a:t>Key words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Wood</a:t>
            </a:r>
          </a:p>
          <a:p>
            <a:pPr marL="0" indent="0" algn="ctr">
              <a:buNone/>
            </a:pPr>
            <a:r>
              <a:rPr lang="en-GB" b="1" dirty="0" smtClean="0"/>
              <a:t>Metal</a:t>
            </a:r>
          </a:p>
          <a:p>
            <a:pPr marL="0" indent="0" algn="ctr">
              <a:buNone/>
            </a:pPr>
            <a:r>
              <a:rPr lang="en-GB" b="1" dirty="0" smtClean="0"/>
              <a:t>Skinned</a:t>
            </a:r>
          </a:p>
          <a:p>
            <a:pPr marL="0" indent="0" algn="ctr">
              <a:buNone/>
            </a:pPr>
            <a:r>
              <a:rPr lang="en-GB" b="1" dirty="0" smtClean="0"/>
              <a:t>Shake</a:t>
            </a:r>
          </a:p>
          <a:p>
            <a:pPr marL="0" indent="0" algn="ctr">
              <a:buNone/>
            </a:pPr>
            <a:r>
              <a:rPr lang="en-GB" b="1" dirty="0" smtClean="0"/>
              <a:t>Tap</a:t>
            </a:r>
          </a:p>
          <a:p>
            <a:pPr marL="0" indent="0" algn="ctr">
              <a:buNone/>
            </a:pPr>
            <a:r>
              <a:rPr lang="en-GB" b="1" dirty="0" smtClean="0"/>
              <a:t>Scrape</a:t>
            </a:r>
            <a:br>
              <a:rPr lang="en-GB" b="1" dirty="0" smtClean="0"/>
            </a:br>
            <a:r>
              <a:rPr lang="en-GB" b="1" dirty="0" smtClean="0"/>
              <a:t>Instrument names</a:t>
            </a:r>
            <a:br>
              <a:rPr lang="en-GB" b="1" dirty="0" smtClean="0"/>
            </a:br>
            <a:endParaRPr lang="en-GB" b="1" dirty="0" smtClean="0"/>
          </a:p>
          <a:p>
            <a:pPr marL="0" indent="0" algn="ctr">
              <a:buNone/>
            </a:pPr>
            <a:r>
              <a:rPr lang="en-GB" b="1" dirty="0" smtClean="0">
                <a:hlinkClick r:id="rId2"/>
              </a:rPr>
              <a:t>Click here</a:t>
            </a:r>
            <a:endParaRPr lang="en-GB" b="1" dirty="0" smtClean="0"/>
          </a:p>
          <a:p>
            <a:pPr marL="0" indent="0" algn="ctr">
              <a:buNone/>
            </a:pPr>
            <a:r>
              <a:rPr lang="en-GB" b="1" dirty="0"/>
              <a:t>t</a:t>
            </a:r>
            <a:r>
              <a:rPr lang="en-GB" b="1" dirty="0" smtClean="0"/>
              <a:t>o join in with the song and mime playing</a:t>
            </a:r>
          </a:p>
          <a:p>
            <a:pPr marL="0" indent="0" algn="ctr">
              <a:buNone/>
            </a:pPr>
            <a:r>
              <a:rPr lang="en-GB" b="1" dirty="0" smtClean="0"/>
              <a:t>Lots of different instruments</a:t>
            </a:r>
            <a:endParaRPr lang="en-GB" b="1" dirty="0"/>
          </a:p>
        </p:txBody>
      </p:sp>
      <p:pic>
        <p:nvPicPr>
          <p:cNvPr id="7172" name="Picture 4" descr="D:\My Documents\Documents\HMS\clipart\djemb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" y="3382044"/>
            <a:ext cx="1697755" cy="169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D:\My Documents\Documents\HMS\clipart\dru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0356">
            <a:off x="5948534" y="1711061"/>
            <a:ext cx="1497141" cy="196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D:\My Documents\Documents\HMS\clipart\finger cymbals.pn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903" y="871718"/>
            <a:ext cx="1022174" cy="105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D:\My Documents\Documents\HMS\clipart\glockenspiel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64928">
            <a:off x="7315322" y="3411891"/>
            <a:ext cx="1532088" cy="1352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D:\My Documents\Documents\HMS\clipart\sleigh bells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8" b="10378"/>
          <a:stretch/>
        </p:blipFill>
        <p:spPr bwMode="auto">
          <a:xfrm>
            <a:off x="8086320" y="2021561"/>
            <a:ext cx="790299" cy="87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1" name="Picture 13" descr="D:\My Documents\Documents\HMS\clipart\triangle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6452" y="482077"/>
            <a:ext cx="1068126" cy="1293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6" name="Picture 18" descr="D:\My Documents\Documents\HMS\clipart\claves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31295">
            <a:off x="135704" y="2064322"/>
            <a:ext cx="919162" cy="919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7" name="Picture 19" descr="D:\My Documents\Documents\HMS\clipart\guiro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76758">
            <a:off x="1075961" y="2039595"/>
            <a:ext cx="2129727" cy="131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30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OneDrive - Hampshire County Council\Documents\HMS\clipart\Home made instruments\wooden spo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317372">
            <a:off x="7164272" y="4685569"/>
            <a:ext cx="1102395" cy="733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 timbre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8620"/>
            <a:ext cx="8229600" cy="548318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rgbClr val="7030A0"/>
                </a:solidFill>
              </a:rPr>
              <a:t>Go on a treasure hunt for sound makers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Can you find a wooden sound to play?</a:t>
            </a:r>
          </a:p>
          <a:p>
            <a:pPr marL="0" indent="0">
              <a:buNone/>
            </a:pPr>
            <a:r>
              <a:rPr lang="en-GB" dirty="0" smtClean="0"/>
              <a:t>Can you find a metal sound to play?</a:t>
            </a:r>
          </a:p>
          <a:p>
            <a:pPr marL="0" indent="0">
              <a:buNone/>
            </a:pPr>
            <a:r>
              <a:rPr lang="en-GB" dirty="0" smtClean="0"/>
              <a:t>Can you find a skinned sound to play?</a:t>
            </a:r>
          </a:p>
          <a:p>
            <a:pPr marL="0" indent="0">
              <a:buNone/>
            </a:pPr>
            <a:r>
              <a:rPr lang="en-GB" dirty="0" smtClean="0"/>
              <a:t>Can you find something to tap?</a:t>
            </a:r>
          </a:p>
          <a:p>
            <a:pPr marL="0" indent="0">
              <a:buNone/>
            </a:pPr>
            <a:r>
              <a:rPr lang="en-GB" dirty="0" smtClean="0"/>
              <a:t>Can you find something to shake?</a:t>
            </a:r>
          </a:p>
          <a:p>
            <a:pPr marL="0" indent="0">
              <a:buNone/>
            </a:pPr>
            <a:r>
              <a:rPr lang="en-GB" dirty="0" smtClean="0"/>
              <a:t>Can you find something to scrape?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7030A0"/>
                </a:solidFill>
              </a:rPr>
              <a:t>Draw a treasure chest with all your sound makers around it</a:t>
            </a:r>
            <a:br>
              <a:rPr lang="en-GB" b="1" dirty="0" smtClean="0">
                <a:solidFill>
                  <a:srgbClr val="7030A0"/>
                </a:solidFill>
              </a:rPr>
            </a:br>
            <a:endParaRPr lang="en-GB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GB" b="1" dirty="0" smtClean="0">
                <a:solidFill>
                  <a:srgbClr val="7030A0"/>
                </a:solidFill>
              </a:rPr>
              <a:t>Make a list of all the wooden, metal and skinned instruments you can think of – which list is the longest?</a:t>
            </a:r>
            <a:endParaRPr lang="en-GB" b="1" dirty="0">
              <a:solidFill>
                <a:srgbClr val="7030A0"/>
              </a:solidFill>
            </a:endParaRPr>
          </a:p>
        </p:txBody>
      </p:sp>
      <p:pic>
        <p:nvPicPr>
          <p:cNvPr id="4" name="Picture 2" descr="D:\OneDrive - Hampshire County Council\Documents\HMS\clipart\Home made instruments\treasu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341909"/>
            <a:ext cx="1371600" cy="953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OneDrive - Hampshire County Council\Documents\HMS\clipart\Home made instruments\quality stree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4000"/>
            <a:ext cx="875608" cy="89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D:\OneDrive - Hampshire County Council\Documents\HMS\clipart\Home made instruments\siev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3996">
            <a:off x="7154602" y="2511255"/>
            <a:ext cx="1639171" cy="1110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D:\OneDrive - Hampshire County Council\Documents\HMS\clipart\Home made instruments\frying pa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86537">
            <a:off x="7565999" y="3635214"/>
            <a:ext cx="1408044" cy="686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OneDrive - Hampshire County Council\Documents\HMS\clipart\Home made instruments\wooden spo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382600" flipV="1">
            <a:off x="8179212" y="4658257"/>
            <a:ext cx="859874" cy="828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HMS\AppData\Local\Microsoft\Windows\INetCache\IE\5BD2DBGR\j0442122[1]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7977" y="5943600"/>
            <a:ext cx="813252" cy="80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129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Name the dimension quiz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b="1" dirty="0" smtClean="0"/>
              <a:t>Look at the slides below</a:t>
            </a:r>
          </a:p>
          <a:p>
            <a:pPr marL="0" indent="0" algn="ctr">
              <a:buNone/>
            </a:pPr>
            <a:endParaRPr lang="en-GB" b="1" dirty="0"/>
          </a:p>
          <a:p>
            <a:pPr marL="0" indent="0" algn="ctr">
              <a:buNone/>
            </a:pPr>
            <a:r>
              <a:rPr lang="en-GB" b="1" dirty="0" smtClean="0"/>
              <a:t>Can you work out </a:t>
            </a:r>
            <a:br>
              <a:rPr lang="en-GB" b="1" dirty="0" smtClean="0"/>
            </a:br>
            <a:r>
              <a:rPr lang="en-GB" b="1" dirty="0" smtClean="0"/>
              <a:t>which dimension each is about?</a:t>
            </a:r>
            <a:endParaRPr lang="en-GB" b="1" dirty="0"/>
          </a:p>
        </p:txBody>
      </p:sp>
      <p:pic>
        <p:nvPicPr>
          <p:cNvPr id="15362" name="Picture 2" descr="D:\OneDrive - Hampshire County Council\Documents\HMS\clipart\Discover the dimensions\question ma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1148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21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D:\My Documents\Documents\HMS\clipart\ladd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55850"/>
            <a:ext cx="2158657" cy="553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b="1" dirty="0" smtClean="0"/>
              <a:t> ?</a:t>
            </a:r>
            <a:endParaRPr lang="en-GB" sz="9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214" y="1993907"/>
            <a:ext cx="8229600" cy="45894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3600" b="1" dirty="0" smtClean="0"/>
          </a:p>
          <a:p>
            <a:pPr marL="0" indent="0" algn="ctr">
              <a:buNone/>
            </a:pPr>
            <a:r>
              <a:rPr lang="en-GB" sz="3600" b="1" dirty="0" smtClean="0"/>
              <a:t>High</a:t>
            </a:r>
          </a:p>
          <a:p>
            <a:pPr marL="0" indent="0" algn="ctr">
              <a:buNone/>
            </a:pPr>
            <a:r>
              <a:rPr lang="en-GB" sz="3600" b="1" dirty="0" smtClean="0"/>
              <a:t>Low</a:t>
            </a:r>
          </a:p>
          <a:p>
            <a:pPr marL="0" indent="0" algn="ctr">
              <a:buNone/>
            </a:pPr>
            <a:r>
              <a:rPr lang="en-GB" sz="3600" b="1" dirty="0" smtClean="0"/>
              <a:t>Middle</a:t>
            </a:r>
          </a:p>
          <a:p>
            <a:pPr marL="0" indent="0" algn="ctr">
              <a:buNone/>
            </a:pPr>
            <a:r>
              <a:rPr lang="en-GB" sz="3600" b="1" dirty="0" smtClean="0"/>
              <a:t>Higher</a:t>
            </a:r>
          </a:p>
          <a:p>
            <a:pPr marL="0" indent="0" algn="ctr">
              <a:buNone/>
            </a:pPr>
            <a:r>
              <a:rPr lang="en-GB" sz="3600" b="1" dirty="0" smtClean="0"/>
              <a:t>Lower</a:t>
            </a:r>
          </a:p>
          <a:p>
            <a:pPr marL="0" indent="0" algn="ctr">
              <a:buNone/>
            </a:pPr>
            <a:endParaRPr lang="en-GB" dirty="0"/>
          </a:p>
        </p:txBody>
      </p:sp>
      <p:pic>
        <p:nvPicPr>
          <p:cNvPr id="1026" name="Picture 2" descr="D:\My Documents\Documents\HMS\clipart\high lo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032" y="228600"/>
            <a:ext cx="2466973" cy="2870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My Documents\Documents\HMS\clipart\high low middl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322405"/>
            <a:ext cx="3175439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val 10"/>
          <p:cNvSpPr/>
          <p:nvPr/>
        </p:nvSpPr>
        <p:spPr>
          <a:xfrm>
            <a:off x="6975100" y="2514600"/>
            <a:ext cx="705255" cy="71465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45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My Documents\Documents\HMS\clipart\clave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8747" y="3957539"/>
            <a:ext cx="813496" cy="813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43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sz="6000" b="1" dirty="0" smtClean="0"/>
              <a:t>Discovering the </a:t>
            </a:r>
            <a:br>
              <a:rPr lang="en-GB" sz="6000" b="1" dirty="0" smtClean="0"/>
            </a:br>
            <a:r>
              <a:rPr lang="en-GB" sz="6000" b="1" dirty="0" smtClean="0"/>
              <a:t>Musical Dimensions</a:t>
            </a:r>
            <a:endParaRPr lang="en-GB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(there are seven altogether)</a:t>
            </a:r>
            <a:endParaRPr lang="en-GB" dirty="0"/>
          </a:p>
        </p:txBody>
      </p:sp>
      <p:pic>
        <p:nvPicPr>
          <p:cNvPr id="4" name="Picture 5" descr="D:\My Documents\Documents\HMS\clipart\ladd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00" y="331185"/>
            <a:ext cx="647322" cy="165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914361" y="680722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Heart 5"/>
          <p:cNvSpPr/>
          <p:nvPr/>
        </p:nvSpPr>
        <p:spPr>
          <a:xfrm>
            <a:off x="2279493" y="1160799"/>
            <a:ext cx="190500" cy="225417"/>
          </a:xfrm>
          <a:prstGeom prst="hear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7" name="Picture 9" descr="FlashCards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213" y="1502803"/>
            <a:ext cx="1844076" cy="575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My Documents\Documents\HMS\clipart\lou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704" y="1030403"/>
            <a:ext cx="896008" cy="596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D:\My Documents\Documents\HMS\clipart\quie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34423" y="1349725"/>
            <a:ext cx="588789" cy="751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:\My Documents\Documents\HMS\clipart\hare - runnin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003" y="1300498"/>
            <a:ext cx="970984" cy="777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:\My Documents\Documents\HMS\clipart\Tortoise cartoon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009" y="1056911"/>
            <a:ext cx="827314" cy="585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D:\My Documents\Documents\HMS\clipart\beginning middle end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6124" y="5145588"/>
            <a:ext cx="3367088" cy="933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D:\My Documents\Documents\HMS\clipart\solo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324" y="4345803"/>
            <a:ext cx="861657" cy="1011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D:\My Documents\Documents\HMS\clipart\solo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20" y="3844860"/>
            <a:ext cx="853459" cy="100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D:\My Documents\Documents\HMS\clipart\solo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65" y="4909537"/>
            <a:ext cx="853459" cy="100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3" descr="D:\My Documents\Documents\HMS\clipart\triangle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2549" y="4771035"/>
            <a:ext cx="845681" cy="1023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D:\My Documents\Documents\HMS\clipart\djembe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1499" y="4789875"/>
            <a:ext cx="1241209" cy="124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617014" y="2065180"/>
            <a:ext cx="92692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Pitch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020052" y="2065180"/>
            <a:ext cx="19812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Duration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572000" y="2087100"/>
            <a:ext cx="17526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Dynamics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839009" y="2063221"/>
            <a:ext cx="148952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Tempo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61053" y="6103231"/>
            <a:ext cx="175392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Texture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752850" y="6128470"/>
            <a:ext cx="157363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Structure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425390" y="6079305"/>
            <a:ext cx="124021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Timbre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7" name="Heart 26"/>
          <p:cNvSpPr/>
          <p:nvPr/>
        </p:nvSpPr>
        <p:spPr>
          <a:xfrm>
            <a:off x="3795727" y="1161403"/>
            <a:ext cx="190500" cy="225417"/>
          </a:xfrm>
          <a:prstGeom prst="hear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8" name="Heart 27"/>
          <p:cNvSpPr/>
          <p:nvPr/>
        </p:nvSpPr>
        <p:spPr>
          <a:xfrm>
            <a:off x="3352800" y="1148524"/>
            <a:ext cx="190500" cy="225417"/>
          </a:xfrm>
          <a:prstGeom prst="hear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9" name="Heart 28"/>
          <p:cNvSpPr/>
          <p:nvPr/>
        </p:nvSpPr>
        <p:spPr>
          <a:xfrm>
            <a:off x="2852751" y="1174910"/>
            <a:ext cx="190500" cy="225417"/>
          </a:xfrm>
          <a:prstGeom prst="hear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94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b="1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0918"/>
            <a:ext cx="8229600" cy="4144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600" b="1" dirty="0" smtClean="0"/>
              <a:t>Long</a:t>
            </a:r>
          </a:p>
          <a:p>
            <a:pPr marL="0" indent="0" algn="ctr">
              <a:buNone/>
            </a:pPr>
            <a:r>
              <a:rPr lang="en-GB" sz="3600" b="1" dirty="0" smtClean="0"/>
              <a:t>Short</a:t>
            </a:r>
          </a:p>
          <a:p>
            <a:pPr marL="0" indent="0" algn="ctr">
              <a:buNone/>
            </a:pPr>
            <a:endParaRPr lang="en-GB" sz="3600" b="1" dirty="0" smtClean="0"/>
          </a:p>
          <a:p>
            <a:pPr marL="0" indent="0" algn="ctr">
              <a:buNone/>
            </a:pPr>
            <a:r>
              <a:rPr lang="en-GB" sz="3600" b="1" dirty="0" smtClean="0"/>
              <a:t>Steady beat</a:t>
            </a:r>
          </a:p>
          <a:p>
            <a:pPr marL="0" indent="0" algn="ctr">
              <a:buNone/>
            </a:pPr>
            <a:r>
              <a:rPr lang="en-GB" sz="3600" b="1" dirty="0" smtClean="0"/>
              <a:t>		      Rhythm pattern   xx </a:t>
            </a:r>
            <a:r>
              <a:rPr lang="en-GB" sz="3600" b="1" dirty="0" err="1" smtClean="0"/>
              <a:t>xx</a:t>
            </a:r>
            <a:r>
              <a:rPr lang="en-GB" sz="3600" b="1" dirty="0" smtClean="0"/>
              <a:t>  x  </a:t>
            </a:r>
            <a:r>
              <a:rPr lang="en-GB" sz="3600" b="1" dirty="0" err="1" smtClean="0"/>
              <a:t>x</a:t>
            </a:r>
            <a:endParaRPr lang="en-GB" sz="3600" b="1" dirty="0" smtClean="0"/>
          </a:p>
          <a:p>
            <a:pPr marL="0" indent="0">
              <a:buNone/>
            </a:pPr>
            <a:r>
              <a:rPr lang="en-GB" sz="3600" b="1" dirty="0"/>
              <a:t> </a:t>
            </a:r>
            <a:r>
              <a:rPr lang="en-GB" sz="3600" b="1" dirty="0" smtClean="0"/>
              <a:t>           </a:t>
            </a:r>
            <a:endParaRPr lang="en-GB" b="1" dirty="0"/>
          </a:p>
          <a:p>
            <a:pPr marL="0" indent="0" algn="ctr">
              <a:buNone/>
            </a:pPr>
            <a:endParaRPr lang="en-GB" dirty="0"/>
          </a:p>
        </p:txBody>
      </p:sp>
      <p:sp>
        <p:nvSpPr>
          <p:cNvPr id="4" name="Heart 3"/>
          <p:cNvSpPr/>
          <p:nvPr/>
        </p:nvSpPr>
        <p:spPr>
          <a:xfrm>
            <a:off x="6564467" y="4345545"/>
            <a:ext cx="533400" cy="457200"/>
          </a:xfrm>
          <a:prstGeom prst="hear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" name="Heart 4"/>
          <p:cNvSpPr/>
          <p:nvPr/>
        </p:nvSpPr>
        <p:spPr>
          <a:xfrm>
            <a:off x="5827153" y="4343400"/>
            <a:ext cx="533400" cy="457200"/>
          </a:xfrm>
          <a:prstGeom prst="hear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636652" y="2462212"/>
            <a:ext cx="2973947" cy="381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636652" y="2979714"/>
            <a:ext cx="190502" cy="381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Heart 8"/>
          <p:cNvSpPr/>
          <p:nvPr/>
        </p:nvSpPr>
        <p:spPr>
          <a:xfrm>
            <a:off x="7315200" y="4345545"/>
            <a:ext cx="533400" cy="457200"/>
          </a:xfrm>
          <a:prstGeom prst="hear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Heart 10"/>
          <p:cNvSpPr/>
          <p:nvPr/>
        </p:nvSpPr>
        <p:spPr>
          <a:xfrm>
            <a:off x="8077199" y="4345545"/>
            <a:ext cx="533400" cy="457200"/>
          </a:xfrm>
          <a:prstGeom prst="hear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5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b="1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pPr marL="0" indent="0" algn="ctr">
              <a:buNone/>
            </a:pPr>
            <a:r>
              <a:rPr lang="en-GB" sz="3600" b="1" dirty="0" smtClean="0"/>
              <a:t>Loud</a:t>
            </a:r>
          </a:p>
          <a:p>
            <a:pPr marL="0" indent="0" algn="ctr">
              <a:buNone/>
            </a:pPr>
            <a:r>
              <a:rPr lang="en-GB" sz="3600" b="1" dirty="0" smtClean="0"/>
              <a:t>Quiet</a:t>
            </a:r>
          </a:p>
          <a:p>
            <a:pPr marL="0" indent="0" algn="ctr">
              <a:buNone/>
            </a:pPr>
            <a:r>
              <a:rPr lang="en-GB" sz="3600" b="1" dirty="0" smtClean="0"/>
              <a:t>Louder</a:t>
            </a:r>
          </a:p>
          <a:p>
            <a:pPr marL="0" indent="0" algn="ctr">
              <a:buNone/>
            </a:pPr>
            <a:r>
              <a:rPr lang="en-GB" sz="3600" b="1" dirty="0" smtClean="0"/>
              <a:t>Quieter</a:t>
            </a:r>
          </a:p>
          <a:p>
            <a:pPr marL="0" indent="0" algn="ctr">
              <a:buNone/>
            </a:pPr>
            <a:endParaRPr lang="en-GB" sz="3600" b="1" dirty="0" smtClean="0"/>
          </a:p>
          <a:p>
            <a:pPr marL="0" indent="0" algn="ctr">
              <a:buNone/>
            </a:pPr>
            <a:endParaRPr lang="en-GB" dirty="0" smtClean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762000" y="4953000"/>
            <a:ext cx="2362200" cy="457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62000" y="5410200"/>
            <a:ext cx="2362200" cy="3815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943600" y="4953000"/>
            <a:ext cx="2362200" cy="381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6096000" y="5314145"/>
            <a:ext cx="2209800" cy="609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D:\My Documents\Documents\HMS\clipart\lou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758" y="1752600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My Documents\Documents\HMS\clipart\quie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817" y="1733549"/>
            <a:ext cx="1429516" cy="176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Oval 22"/>
          <p:cNvSpPr/>
          <p:nvPr/>
        </p:nvSpPr>
        <p:spPr>
          <a:xfrm>
            <a:off x="559158" y="3886200"/>
            <a:ext cx="457200" cy="457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7912995" y="3886200"/>
            <a:ext cx="457200" cy="457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1295399" y="3735946"/>
            <a:ext cx="802045" cy="75770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2338187" y="3658672"/>
            <a:ext cx="938413" cy="91225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5626793" y="3650085"/>
            <a:ext cx="938413" cy="91225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6799877" y="3727357"/>
            <a:ext cx="802045" cy="75770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04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D:\My Documents\Documents\HMS\clipart\hare - runnin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756076"/>
            <a:ext cx="3124200" cy="2501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b="1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600" b="1" dirty="0" smtClean="0"/>
              <a:t>Fast</a:t>
            </a:r>
            <a:br>
              <a:rPr lang="en-GB" sz="3600" b="1" dirty="0" smtClean="0"/>
            </a:br>
            <a:r>
              <a:rPr lang="en-GB" sz="3600" b="1" dirty="0" smtClean="0"/>
              <a:t>Slow</a:t>
            </a:r>
          </a:p>
          <a:p>
            <a:pPr marL="0" indent="0" algn="ctr">
              <a:buNone/>
            </a:pPr>
            <a:r>
              <a:rPr lang="en-GB" sz="3600" b="1" dirty="0" smtClean="0"/>
              <a:t>Faster</a:t>
            </a:r>
          </a:p>
          <a:p>
            <a:pPr marL="0" indent="0" algn="ctr">
              <a:buNone/>
            </a:pPr>
            <a:r>
              <a:rPr lang="en-GB" sz="3600" b="1" dirty="0" smtClean="0"/>
              <a:t>Slower </a:t>
            </a:r>
          </a:p>
          <a:p>
            <a:pPr marL="0" indent="0" algn="ctr">
              <a:buNone/>
            </a:pPr>
            <a:endParaRPr lang="en-GB" sz="3600" b="1" dirty="0" smtClean="0"/>
          </a:p>
          <a:p>
            <a:pPr marL="0" indent="0" algn="ctr">
              <a:buNone/>
            </a:pPr>
            <a:endParaRPr lang="en-GB" dirty="0" smtClean="0"/>
          </a:p>
        </p:txBody>
      </p:sp>
      <p:pic>
        <p:nvPicPr>
          <p:cNvPr id="4098" name="Picture 2" descr="D:\My Documents\Documents\HMS\clipart\Tortoise carto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114800"/>
            <a:ext cx="2849698" cy="201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466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b="1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5029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800" b="1" dirty="0" smtClean="0"/>
              <a:t>Beginning</a:t>
            </a:r>
          </a:p>
          <a:p>
            <a:pPr marL="0" indent="0" algn="ctr">
              <a:buNone/>
            </a:pPr>
            <a:r>
              <a:rPr lang="en-GB" sz="2800" b="1" dirty="0" smtClean="0"/>
              <a:t>Ending</a:t>
            </a:r>
          </a:p>
          <a:p>
            <a:pPr marL="0" indent="0" algn="ctr">
              <a:buNone/>
            </a:pPr>
            <a:r>
              <a:rPr lang="en-GB" sz="2800" b="1" dirty="0" smtClean="0"/>
              <a:t>Beginning, middle, ending</a:t>
            </a:r>
          </a:p>
          <a:p>
            <a:pPr marL="0" indent="0" algn="ctr">
              <a:buNone/>
            </a:pPr>
            <a:endParaRPr lang="en-GB" sz="2800" b="1" dirty="0" smtClean="0"/>
          </a:p>
          <a:p>
            <a:pPr marL="0" indent="0" algn="ctr">
              <a:buNone/>
            </a:pPr>
            <a:r>
              <a:rPr lang="en-GB" sz="2800" b="1" dirty="0" smtClean="0"/>
              <a:t>Call and echo, Call and response</a:t>
            </a:r>
          </a:p>
          <a:p>
            <a:pPr marL="0" indent="0" algn="ctr">
              <a:buNone/>
            </a:pPr>
            <a:r>
              <a:rPr lang="en-GB" sz="2800" b="1" dirty="0" smtClean="0"/>
              <a:t>Verse, chorus</a:t>
            </a:r>
          </a:p>
          <a:p>
            <a:pPr marL="0" indent="0">
              <a:buNone/>
            </a:pPr>
            <a:r>
              <a:rPr lang="en-GB" sz="2800" b="1" dirty="0" smtClean="0"/>
              <a:t>                                            </a:t>
            </a:r>
            <a:r>
              <a:rPr lang="en-GB" sz="3600" b="1" dirty="0" smtClean="0"/>
              <a:t>ABA</a:t>
            </a:r>
          </a:p>
          <a:p>
            <a:pPr marL="0" indent="0">
              <a:buNone/>
            </a:pPr>
            <a:r>
              <a:rPr lang="en-GB" sz="2800" b="1" dirty="0" smtClean="0"/>
              <a:t>                                             </a:t>
            </a:r>
            <a:endParaRPr lang="en-GB" sz="36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D:\My Documents\Documents\HMS\clipart\beginning middle en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5528072"/>
            <a:ext cx="4439024" cy="133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My Documents\Documents\HMS\clipart\beginning en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664151"/>
            <a:ext cx="2057400" cy="2069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D:\My Documents\Documents\HMS\clipart\beginning en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758" y="697421"/>
            <a:ext cx="2057400" cy="2069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68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D:\My Documents\Documents\HMS\clipart\sol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324" y="1981200"/>
            <a:ext cx="1298222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b="1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85133"/>
            <a:ext cx="8229600" cy="4144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600" b="1" dirty="0" smtClean="0"/>
              <a:t>Solo</a:t>
            </a:r>
            <a:br>
              <a:rPr lang="en-GB" sz="3600" b="1" dirty="0" smtClean="0"/>
            </a:br>
            <a:r>
              <a:rPr lang="en-GB" sz="3600" b="1" dirty="0" smtClean="0"/>
              <a:t>Unison</a:t>
            </a:r>
            <a:br>
              <a:rPr lang="en-GB" sz="3600" b="1" dirty="0" smtClean="0"/>
            </a:br>
            <a:r>
              <a:rPr lang="en-GB" sz="3600" b="1" dirty="0" smtClean="0"/>
              <a:t>Layers</a:t>
            </a:r>
          </a:p>
          <a:p>
            <a:pPr marL="0" indent="0" algn="ctr">
              <a:buNone/>
            </a:pPr>
            <a:endParaRPr lang="en-GB" sz="3600" b="1" dirty="0"/>
          </a:p>
        </p:txBody>
      </p:sp>
      <p:pic>
        <p:nvPicPr>
          <p:cNvPr id="6147" name="Picture 3" descr="D:\My Documents\Documents\HMS\clipart\sol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910366"/>
            <a:ext cx="1298222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D:\My Documents\Documents\HMS\clipart\sol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752600"/>
            <a:ext cx="908755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D:\My Documents\Documents\HMS\clipart\sol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037822"/>
            <a:ext cx="77893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D:\My Documents\Documents\HMS\clipart\sol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6482" y="1952222"/>
            <a:ext cx="1298222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D:\My Documents\Documents\HMS\clipart\sol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5593" y="1037822"/>
            <a:ext cx="77893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D:\My Documents\Documents\HMS\clipart\ensembl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670" y="4495800"/>
            <a:ext cx="2834485" cy="218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85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b="1"/>
              <a:t>?</a:t>
            </a:r>
            <a:endParaRPr lang="en-GB" sz="9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 smtClean="0"/>
              <a:t>Wood</a:t>
            </a:r>
          </a:p>
          <a:p>
            <a:pPr marL="0" indent="0" algn="ctr">
              <a:buNone/>
            </a:pPr>
            <a:r>
              <a:rPr lang="en-GB" b="1" dirty="0" smtClean="0"/>
              <a:t>Metal</a:t>
            </a:r>
          </a:p>
          <a:p>
            <a:pPr marL="0" indent="0" algn="ctr">
              <a:buNone/>
            </a:pPr>
            <a:r>
              <a:rPr lang="en-GB" b="1" dirty="0" smtClean="0"/>
              <a:t>Skinned</a:t>
            </a:r>
          </a:p>
          <a:p>
            <a:pPr marL="0" indent="0" algn="ctr">
              <a:buNone/>
            </a:pPr>
            <a:r>
              <a:rPr lang="en-GB" b="1" dirty="0" smtClean="0"/>
              <a:t>Shake</a:t>
            </a:r>
          </a:p>
          <a:p>
            <a:pPr marL="0" indent="0" algn="ctr">
              <a:buNone/>
            </a:pPr>
            <a:r>
              <a:rPr lang="en-GB" b="1" dirty="0" smtClean="0"/>
              <a:t>Tap</a:t>
            </a:r>
          </a:p>
          <a:p>
            <a:pPr marL="0" indent="0" algn="ctr">
              <a:buNone/>
            </a:pPr>
            <a:r>
              <a:rPr lang="en-GB" b="1" dirty="0" smtClean="0"/>
              <a:t>Scrape</a:t>
            </a:r>
            <a:endParaRPr lang="en-GB" b="1" dirty="0"/>
          </a:p>
        </p:txBody>
      </p:sp>
      <p:pic>
        <p:nvPicPr>
          <p:cNvPr id="7172" name="Picture 4" descr="D:\My Documents\Documents\HMS\clipart\djemb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428" y="4418620"/>
            <a:ext cx="1697755" cy="169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D:\My Documents\Documents\HMS\clipart\dru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0356">
            <a:off x="6558815" y="2244047"/>
            <a:ext cx="1497141" cy="196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D:\My Documents\Documents\HMS\clipart\finger cymbal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903" y="871718"/>
            <a:ext cx="1022174" cy="105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D:\My Documents\Documents\HMS\clipart\glockenspiel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64928">
            <a:off x="6181768" y="4851680"/>
            <a:ext cx="1532088" cy="1352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D:\My Documents\Documents\HMS\clipart\sleigh bells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8" b="10378"/>
          <a:stretch/>
        </p:blipFill>
        <p:spPr bwMode="auto">
          <a:xfrm>
            <a:off x="5638800" y="1926268"/>
            <a:ext cx="790299" cy="87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1" name="Picture 13" descr="D:\My Documents\Documents\HMS\clipart\triangl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6452" y="482077"/>
            <a:ext cx="1068126" cy="1293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6" name="Picture 18" descr="D:\My Documents\Documents\HMS\clipart\claves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31295">
            <a:off x="2358759" y="2187814"/>
            <a:ext cx="919162" cy="919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7" name="Picture 19" descr="D:\My Documents\Documents\HMS\clipart\guiro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76758">
            <a:off x="200813" y="3355104"/>
            <a:ext cx="2129727" cy="131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HMS\AppData\Local\Microsoft\Windows\INetCache\IE\5BD2DBGR\j0442122[1].pn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638800"/>
            <a:ext cx="1120140" cy="111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96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Contents – homepage</a:t>
            </a:r>
            <a:br>
              <a:rPr lang="en-GB" sz="3600" dirty="0" smtClean="0"/>
            </a:br>
            <a:r>
              <a:rPr lang="en-GB" sz="3100" dirty="0" smtClean="0"/>
              <a:t>Click on the        to return to this page </a:t>
            </a:r>
            <a:endParaRPr lang="en-GB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GB" sz="2900" dirty="0" smtClean="0"/>
              <a:t>There are seven musical dimensions </a:t>
            </a:r>
            <a:r>
              <a:rPr lang="en-GB" sz="2900" dirty="0" smtClean="0"/>
              <a:t>– one for every day of the week! </a:t>
            </a:r>
          </a:p>
          <a:p>
            <a:pPr marL="0" indent="0" algn="ctr">
              <a:buNone/>
            </a:pPr>
            <a:r>
              <a:rPr lang="en-GB" sz="2900" dirty="0" smtClean="0"/>
              <a:t>Which </a:t>
            </a:r>
            <a:r>
              <a:rPr lang="en-GB" sz="2900" dirty="0" smtClean="0"/>
              <a:t>one will you discover today? </a:t>
            </a:r>
            <a:r>
              <a:rPr lang="en-GB" sz="2900" dirty="0" smtClean="0"/>
              <a:t> Click on one and off you go</a:t>
            </a:r>
          </a:p>
          <a:p>
            <a:pPr marL="0" indent="0" algn="ctr">
              <a:buNone/>
            </a:pPr>
            <a:endParaRPr lang="en-GB" sz="2900" dirty="0" smtClean="0"/>
          </a:p>
          <a:p>
            <a:pPr marL="0" indent="0">
              <a:buNone/>
            </a:pPr>
            <a:r>
              <a:rPr lang="en-GB" dirty="0" smtClean="0">
                <a:hlinkClick r:id="rId2" action="ppaction://hlinksldjump"/>
              </a:rPr>
              <a:t>Pitch</a:t>
            </a:r>
            <a:r>
              <a:rPr lang="en-GB" dirty="0" smtClean="0"/>
              <a:t> – what it means and fun pitch activities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hlinkClick r:id="rId3" action="ppaction://hlinksldjump"/>
              </a:rPr>
              <a:t>Duration</a:t>
            </a:r>
            <a:r>
              <a:rPr lang="en-GB" dirty="0" smtClean="0"/>
              <a:t> – what it means and fun duration activities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hlinkClick r:id="rId4" action="ppaction://hlinksldjump"/>
              </a:rPr>
              <a:t>Dynamics</a:t>
            </a:r>
            <a:r>
              <a:rPr lang="en-GB" dirty="0" smtClean="0"/>
              <a:t> – what it means and fun dynamic activities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hlinkClick r:id="rId5" action="ppaction://hlinksldjump"/>
              </a:rPr>
              <a:t>Tempo</a:t>
            </a:r>
            <a:r>
              <a:rPr lang="en-GB" dirty="0" smtClean="0"/>
              <a:t> – what it means and fun tempo activities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hlinkClick r:id="rId6" action="ppaction://hlinksldjump"/>
              </a:rPr>
              <a:t>Structure</a:t>
            </a:r>
            <a:r>
              <a:rPr lang="en-GB" dirty="0" smtClean="0"/>
              <a:t> – what it means and fun structure activities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hlinkClick r:id="rId7" action="ppaction://hlinksldjump"/>
              </a:rPr>
              <a:t>Texture </a:t>
            </a:r>
            <a:r>
              <a:rPr lang="en-GB" dirty="0" smtClean="0"/>
              <a:t> - what it means and fun texture activities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hlinkClick r:id="rId8" action="ppaction://hlinksldjump"/>
              </a:rPr>
              <a:t>Timbre</a:t>
            </a:r>
            <a:r>
              <a:rPr lang="en-GB" dirty="0" smtClean="0"/>
              <a:t> – what it means and fun timbre activities</a:t>
            </a:r>
          </a:p>
          <a:p>
            <a:pPr marL="0" indent="0">
              <a:buNone/>
            </a:pPr>
            <a:r>
              <a:rPr lang="en-GB" dirty="0" smtClean="0">
                <a:hlinkClick r:id="rId9" action="ppaction://hlinksldjump"/>
              </a:rPr>
              <a:t>Quiz time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Don’t try and do them all in one go </a:t>
            </a:r>
            <a:r>
              <a:rPr lang="en-GB" dirty="0" smtClean="0"/>
              <a:t>it </a:t>
            </a:r>
            <a:r>
              <a:rPr lang="en-GB" dirty="0" smtClean="0"/>
              <a:t>could be a </a:t>
            </a:r>
            <a:r>
              <a:rPr lang="en-GB" dirty="0" smtClean="0"/>
              <a:t>bit</a:t>
            </a:r>
            <a:endParaRPr lang="en-GB" dirty="0"/>
          </a:p>
        </p:txBody>
      </p:sp>
      <p:pic>
        <p:nvPicPr>
          <p:cNvPr id="4" name="Picture 2" descr="C:\Users\HMS\AppData\Local\Microsoft\Windows\INetCache\IE\5BD2DBGR\j0442122[1].pn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8432" y="914400"/>
            <a:ext cx="583086" cy="57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MS\AppData\Local\Microsoft\Windows\INetCache\IE\5KM4N2TV\Confused-Figure-with-Question-Marks[1]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876800"/>
            <a:ext cx="177157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844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D:\My Documents\Documents\HMS\clipart\ladd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973" y="228600"/>
            <a:ext cx="828675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476" y="228600"/>
            <a:ext cx="8229600" cy="1143000"/>
          </a:xfrm>
        </p:spPr>
        <p:txBody>
          <a:bodyPr>
            <a:noAutofit/>
          </a:bodyPr>
          <a:lstStyle/>
          <a:p>
            <a:r>
              <a:rPr lang="en-GB" sz="7200" b="1" dirty="0" smtClean="0"/>
              <a:t>PITCH</a:t>
            </a:r>
            <a:r>
              <a:rPr lang="en-GB" sz="9600" b="1" dirty="0" smtClean="0"/>
              <a:t/>
            </a:r>
            <a:br>
              <a:rPr lang="en-GB" sz="9600" b="1" dirty="0" smtClean="0"/>
            </a:br>
            <a:r>
              <a:rPr lang="en-GB" sz="2000" b="1" dirty="0" smtClean="0"/>
              <a:t>is all about how high or low sounds are</a:t>
            </a:r>
            <a:endParaRPr lang="en-GB" sz="9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214" y="1993907"/>
            <a:ext cx="8229600" cy="458945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sz="3600" b="1" u="sng" dirty="0" smtClean="0"/>
              <a:t>Key words</a:t>
            </a:r>
            <a:r>
              <a:rPr lang="en-GB" sz="3600" b="1" dirty="0"/>
              <a:t/>
            </a:r>
            <a:br>
              <a:rPr lang="en-GB" sz="3600" b="1" dirty="0"/>
            </a:br>
            <a:r>
              <a:rPr lang="en-GB" sz="3600" b="1" dirty="0" smtClean="0"/>
              <a:t>High, middle and low</a:t>
            </a:r>
          </a:p>
          <a:p>
            <a:pPr marL="0" indent="0" algn="ctr">
              <a:buNone/>
            </a:pPr>
            <a:r>
              <a:rPr lang="en-GB" sz="3600" b="1" dirty="0" smtClean="0"/>
              <a:t>Higher and lower</a:t>
            </a:r>
          </a:p>
          <a:p>
            <a:pPr marL="0" indent="0" algn="ctr">
              <a:buNone/>
            </a:pPr>
            <a:endParaRPr lang="en-GB" sz="3600" b="1" dirty="0"/>
          </a:p>
          <a:p>
            <a:pPr marL="0" indent="0" algn="ctr">
              <a:buNone/>
            </a:pPr>
            <a:r>
              <a:rPr lang="en-GB" sz="3600" b="1" dirty="0" smtClean="0">
                <a:hlinkClick r:id="rId3"/>
              </a:rPr>
              <a:t>Click here</a:t>
            </a: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smtClean="0"/>
              <a:t>to find out about high, middle and low sounds and sing a fun song about those sounds</a:t>
            </a:r>
          </a:p>
          <a:p>
            <a:pPr marL="0" indent="0" algn="ctr">
              <a:buNone/>
            </a:pPr>
            <a:endParaRPr lang="en-GB" sz="3600" b="1" dirty="0" smtClean="0"/>
          </a:p>
          <a:p>
            <a:pPr marL="0" indent="0" algn="ctr">
              <a:buNone/>
            </a:pPr>
            <a:endParaRPr lang="en-GB" sz="3600" b="1" dirty="0" smtClean="0"/>
          </a:p>
          <a:p>
            <a:pPr marL="0" indent="0" algn="ctr">
              <a:buNone/>
            </a:pPr>
            <a:endParaRPr lang="en-GB" dirty="0"/>
          </a:p>
        </p:txBody>
      </p:sp>
      <p:pic>
        <p:nvPicPr>
          <p:cNvPr id="1028" name="Picture 4" descr="D:\My Documents\Documents\HMS\clipart\high low middl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2024130" cy="1523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val 10"/>
          <p:cNvSpPr/>
          <p:nvPr/>
        </p:nvSpPr>
        <p:spPr>
          <a:xfrm>
            <a:off x="7796010" y="1012601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9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OneDrive - Hampshire County Council\Documents\HMS\clipart\Discover the dimensions\inde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88"/>
          <a:stretch/>
        </p:blipFill>
        <p:spPr bwMode="auto">
          <a:xfrm>
            <a:off x="5662411" y="914400"/>
            <a:ext cx="2466975" cy="1649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Fun pitch activities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Listen to the story of </a:t>
            </a:r>
            <a:br>
              <a:rPr lang="en-GB" dirty="0" smtClean="0"/>
            </a:br>
            <a:r>
              <a:rPr lang="en-GB" dirty="0" err="1" smtClean="0">
                <a:hlinkClick r:id="rId3"/>
              </a:rPr>
              <a:t>Golidlocks</a:t>
            </a:r>
            <a:r>
              <a:rPr lang="en-GB" dirty="0" smtClean="0">
                <a:hlinkClick r:id="rId3"/>
              </a:rPr>
              <a:t> and the three bears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and enjoy using low, middle and high voices for daddy, mummy and baby bear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Join in with this fun </a:t>
            </a:r>
            <a:r>
              <a:rPr lang="en-GB" dirty="0" smtClean="0">
                <a:hlinkClick r:id="rId4"/>
              </a:rPr>
              <a:t>high and low game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Have fun moving to this version of </a:t>
            </a:r>
            <a:r>
              <a:rPr lang="en-GB" dirty="0" smtClean="0">
                <a:hlinkClick r:id="rId5"/>
              </a:rPr>
              <a:t>Teddy Bear’s Picnic</a:t>
            </a:r>
            <a:r>
              <a:rPr lang="en-GB" dirty="0" smtClean="0"/>
              <a:t>.  Walk in time to the </a:t>
            </a:r>
            <a:r>
              <a:rPr lang="en-GB" b="1" dirty="0" smtClean="0"/>
              <a:t>low </a:t>
            </a:r>
            <a:r>
              <a:rPr lang="en-GB" dirty="0" smtClean="0"/>
              <a:t>sounding footsteps and wave your arms in the air every time you hear a </a:t>
            </a:r>
            <a:r>
              <a:rPr lang="en-GB" b="1" dirty="0" smtClean="0"/>
              <a:t>high</a:t>
            </a:r>
            <a:r>
              <a:rPr lang="en-GB" dirty="0" smtClean="0"/>
              <a:t> sound</a:t>
            </a:r>
            <a:endParaRPr lang="en-GB" dirty="0"/>
          </a:p>
        </p:txBody>
      </p:sp>
      <p:pic>
        <p:nvPicPr>
          <p:cNvPr id="1026" name="Picture 2" descr="C:\Users\HMS\AppData\Local\Microsoft\Windows\INetCache\IE\5BD2DBGR\j0442122[1]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638800"/>
            <a:ext cx="1120140" cy="111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25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>
            <a:noAutofit/>
          </a:bodyPr>
          <a:lstStyle/>
          <a:p>
            <a:r>
              <a:rPr lang="en-GB" sz="7200" b="1" dirty="0" smtClean="0"/>
              <a:t>DURATION</a:t>
            </a:r>
            <a:r>
              <a:rPr lang="en-GB" sz="9600" b="1" dirty="0" smtClean="0"/>
              <a:t/>
            </a:r>
            <a:br>
              <a:rPr lang="en-GB" sz="9600" b="1" dirty="0" smtClean="0"/>
            </a:br>
            <a:r>
              <a:rPr lang="en-GB" sz="2000" b="1" dirty="0" smtClean="0"/>
              <a:t>is all about how long and short sounds are and beat and rhythm</a:t>
            </a:r>
            <a:endParaRPr lang="en-GB" sz="9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510540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GB" sz="3600" b="1" u="sng" dirty="0" smtClean="0"/>
              <a:t>Key words</a:t>
            </a: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smtClean="0"/>
              <a:t>Long</a:t>
            </a:r>
          </a:p>
          <a:p>
            <a:pPr marL="0" indent="0" algn="ctr">
              <a:buNone/>
            </a:pPr>
            <a:r>
              <a:rPr lang="en-GB" sz="3600" b="1" dirty="0" smtClean="0"/>
              <a:t>Short</a:t>
            </a:r>
            <a:br>
              <a:rPr lang="en-GB" sz="3600" b="1" dirty="0" smtClean="0"/>
            </a:br>
            <a:r>
              <a:rPr lang="en-GB" sz="3600" b="1" dirty="0" smtClean="0"/>
              <a:t>Steady beat</a:t>
            </a:r>
          </a:p>
          <a:p>
            <a:pPr marL="0" indent="0" algn="ctr">
              <a:buNone/>
            </a:pPr>
            <a:r>
              <a:rPr lang="en-GB" sz="3600" b="1" dirty="0" smtClean="0"/>
              <a:t>                       Rhythm pattern  xx </a:t>
            </a:r>
            <a:r>
              <a:rPr lang="en-GB" sz="3600" b="1" dirty="0" err="1" smtClean="0"/>
              <a:t>xx</a:t>
            </a:r>
            <a:r>
              <a:rPr lang="en-GB" sz="3600" b="1" dirty="0" smtClean="0"/>
              <a:t>  x  </a:t>
            </a:r>
            <a:r>
              <a:rPr lang="en-GB" sz="3600" b="1" dirty="0" err="1" smtClean="0"/>
              <a:t>x</a:t>
            </a:r>
            <a:endParaRPr lang="en-GB" sz="3600" b="1" dirty="0" smtClean="0"/>
          </a:p>
          <a:p>
            <a:pPr marL="0" indent="0" algn="ctr">
              <a:buNone/>
            </a:pPr>
            <a:endParaRPr lang="en-GB" sz="1700" b="1" dirty="0"/>
          </a:p>
          <a:p>
            <a:pPr marL="0" indent="0" algn="ctr">
              <a:buNone/>
            </a:pPr>
            <a:r>
              <a:rPr lang="en-GB" sz="3600" b="1" dirty="0" smtClean="0"/>
              <a:t/>
            </a:r>
            <a:br>
              <a:rPr lang="en-GB" sz="3600" b="1" dirty="0" smtClean="0"/>
            </a:br>
            <a:endParaRPr lang="en-GB" sz="3600" b="1" dirty="0" smtClean="0"/>
          </a:p>
          <a:p>
            <a:pPr marL="0" indent="0" algn="ctr">
              <a:buNone/>
            </a:pPr>
            <a:r>
              <a:rPr lang="en-GB" sz="3600" b="1" dirty="0">
                <a:hlinkClick r:id="rId2"/>
              </a:rPr>
              <a:t>Click here</a:t>
            </a:r>
            <a:r>
              <a:rPr lang="en-GB" sz="3600" b="1" dirty="0"/>
              <a:t/>
            </a:r>
            <a:br>
              <a:rPr lang="en-GB" sz="3600" b="1" dirty="0"/>
            </a:br>
            <a:r>
              <a:rPr lang="en-GB" sz="3600" b="1" dirty="0"/>
              <a:t>to find out about </a:t>
            </a:r>
            <a:r>
              <a:rPr lang="en-GB" sz="3600" b="1" dirty="0" smtClean="0"/>
              <a:t>the steady beat</a:t>
            </a:r>
            <a:br>
              <a:rPr lang="en-GB" sz="3600" b="1" dirty="0" smtClean="0"/>
            </a:br>
            <a:endParaRPr lang="en-GB" sz="3600" b="1" dirty="0" smtClean="0"/>
          </a:p>
          <a:p>
            <a:pPr marL="0" indent="0" algn="ctr">
              <a:buNone/>
            </a:pPr>
            <a:r>
              <a:rPr lang="en-GB" sz="3600" b="1" dirty="0">
                <a:hlinkClick r:id="rId3"/>
              </a:rPr>
              <a:t>Click here</a:t>
            </a:r>
            <a:r>
              <a:rPr lang="en-GB" sz="3600" b="1" dirty="0"/>
              <a:t/>
            </a:r>
            <a:br>
              <a:rPr lang="en-GB" sz="3600" b="1" dirty="0"/>
            </a:br>
            <a:r>
              <a:rPr lang="en-GB" sz="3600" b="1" dirty="0"/>
              <a:t>to find out about </a:t>
            </a:r>
            <a:r>
              <a:rPr lang="en-GB" sz="3600" b="1" dirty="0" smtClean="0"/>
              <a:t>rhythm</a:t>
            </a:r>
            <a:endParaRPr lang="en-GB" sz="3600" b="1" dirty="0"/>
          </a:p>
        </p:txBody>
      </p:sp>
      <p:sp>
        <p:nvSpPr>
          <p:cNvPr id="5" name="Heart 4"/>
          <p:cNvSpPr/>
          <p:nvPr/>
        </p:nvSpPr>
        <p:spPr>
          <a:xfrm>
            <a:off x="5514303" y="2819400"/>
            <a:ext cx="266700" cy="228600"/>
          </a:xfrm>
          <a:prstGeom prst="hear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105400" y="2133600"/>
            <a:ext cx="2973947" cy="1905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 rot="5400000">
            <a:off x="5278828" y="2264972"/>
            <a:ext cx="205527" cy="55238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Heart 8"/>
          <p:cNvSpPr/>
          <p:nvPr/>
        </p:nvSpPr>
        <p:spPr>
          <a:xfrm>
            <a:off x="5933403" y="2827449"/>
            <a:ext cx="266700" cy="228600"/>
          </a:xfrm>
          <a:prstGeom prst="hear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Heart 10"/>
          <p:cNvSpPr/>
          <p:nvPr/>
        </p:nvSpPr>
        <p:spPr>
          <a:xfrm>
            <a:off x="6325673" y="2819400"/>
            <a:ext cx="266700" cy="228600"/>
          </a:xfrm>
          <a:prstGeom prst="hear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Heart 11"/>
          <p:cNvSpPr/>
          <p:nvPr/>
        </p:nvSpPr>
        <p:spPr>
          <a:xfrm>
            <a:off x="6781800" y="2819400"/>
            <a:ext cx="266700" cy="228600"/>
          </a:xfrm>
          <a:prstGeom prst="hear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03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Fun duration </a:t>
            </a:r>
            <a:r>
              <a:rPr lang="en-GB" b="1" dirty="0" smtClean="0"/>
              <a:t>activities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4864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 smtClean="0"/>
              <a:t>Listen to </a:t>
            </a:r>
            <a:r>
              <a:rPr lang="en-GB" dirty="0" smtClean="0">
                <a:hlinkClick r:id="rId2"/>
              </a:rPr>
              <a:t>Only time will tell </a:t>
            </a:r>
            <a:r>
              <a:rPr lang="en-GB" dirty="0" smtClean="0"/>
              <a:t>by Mike Oldfield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Tap along to the steady beat (beep) on your thighs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Can you move like a robot to this music?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Create a 4 item </a:t>
            </a:r>
            <a:r>
              <a:rPr lang="en-GB" b="1" dirty="0" smtClean="0">
                <a:solidFill>
                  <a:srgbClr val="7030A0"/>
                </a:solidFill>
              </a:rPr>
              <a:t>beet</a:t>
            </a:r>
            <a:r>
              <a:rPr lang="en-GB" dirty="0" smtClean="0"/>
              <a:t> and </a:t>
            </a:r>
            <a:r>
              <a:rPr lang="en-GB" b="1" dirty="0" smtClean="0">
                <a:solidFill>
                  <a:srgbClr val="FF0000"/>
                </a:solidFill>
              </a:rPr>
              <a:t>cherry</a:t>
            </a:r>
            <a:r>
              <a:rPr lang="en-GB" dirty="0" smtClean="0"/>
              <a:t> rhythm pattern to tap along to the music e.g.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                                         or             </a:t>
            </a:r>
            <a:endParaRPr lang="en-GB" dirty="0"/>
          </a:p>
        </p:txBody>
      </p:sp>
      <p:pic>
        <p:nvPicPr>
          <p:cNvPr id="9218" name="Picture 2" descr="D:\OneDrive - Hampshire County Council\Documents\HMS\clipart\Discover the dimensions\bee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562600"/>
            <a:ext cx="516421" cy="922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OneDrive - Hampshire County Council\Documents\HMS\clipart\Discover the dimensions\bee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442" y="5591576"/>
            <a:ext cx="516421" cy="922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D:\OneDrive - Hampshire County Council\Documents\HMS\clipart\Discover the dimensions\cherry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042" y="5573591"/>
            <a:ext cx="914400" cy="8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OneDrive - Hampshire County Council\Documents\HMS\clipart\Discover the dimensions\bee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621" y="5562599"/>
            <a:ext cx="516421" cy="922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D:\OneDrive - Hampshire County Council\Documents\HMS\clipart\Discover the dimensions\cherry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5513807"/>
            <a:ext cx="914400" cy="8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D:\OneDrive - Hampshire County Council\Documents\HMS\clipart\Discover the dimensions\cherry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025" y="5486976"/>
            <a:ext cx="914400" cy="8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:\OneDrive - Hampshire County Council\Documents\HMS\clipart\Discover the dimensions\bee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4784" y="5487961"/>
            <a:ext cx="516421" cy="922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D:\OneDrive - Hampshire County Council\Documents\HMS\clipart\Discover the dimensions\bee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91" y="5486976"/>
            <a:ext cx="516421" cy="922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D:\OneDrive - Hampshire County Council\Documents\HMS\clipart\robot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991831"/>
            <a:ext cx="1909762" cy="1287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HMS\AppData\Local\Microsoft\Windows\INetCache\IE\5BD2DBGR\j0442122[1]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9712" y="6001230"/>
            <a:ext cx="755227" cy="750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650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>
            <a:noAutofit/>
          </a:bodyPr>
          <a:lstStyle/>
          <a:p>
            <a:r>
              <a:rPr lang="en-GB" sz="7200" b="1" dirty="0" smtClean="0"/>
              <a:t>DYNAMICS</a:t>
            </a:r>
            <a:br>
              <a:rPr lang="en-GB" sz="7200" b="1" dirty="0" smtClean="0"/>
            </a:br>
            <a:r>
              <a:rPr lang="en-GB" sz="2000" b="1" dirty="0" smtClean="0"/>
              <a:t>is all about how loud or quiet sounds are</a:t>
            </a:r>
            <a:endParaRPr lang="en-GB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724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400" b="1" u="sng" dirty="0" smtClean="0"/>
              <a:t>Key words</a:t>
            </a:r>
          </a:p>
          <a:p>
            <a:pPr marL="0" indent="0" algn="ctr">
              <a:buNone/>
            </a:pPr>
            <a:r>
              <a:rPr lang="en-GB" sz="2400" b="1" dirty="0" smtClean="0"/>
              <a:t>Loud</a:t>
            </a:r>
            <a:r>
              <a:rPr lang="en-GB" sz="2400" b="1" dirty="0"/>
              <a:t> </a:t>
            </a:r>
            <a:r>
              <a:rPr lang="en-GB" sz="2400" b="1" dirty="0" smtClean="0"/>
              <a:t>and quiet</a:t>
            </a:r>
          </a:p>
          <a:p>
            <a:pPr marL="0" indent="0" algn="ctr">
              <a:buNone/>
            </a:pPr>
            <a:r>
              <a:rPr lang="en-GB" sz="2400" b="1" dirty="0" smtClean="0"/>
              <a:t>Louder and quieter</a:t>
            </a:r>
          </a:p>
          <a:p>
            <a:pPr marL="0" indent="0" algn="ctr">
              <a:buNone/>
            </a:pPr>
            <a:endParaRPr lang="en-GB" sz="2400" b="1" dirty="0" smtClean="0"/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b="1" dirty="0">
                <a:hlinkClick r:id="rId2"/>
              </a:rPr>
              <a:t>Click here</a:t>
            </a:r>
            <a:r>
              <a:rPr lang="en-GB" b="1" dirty="0"/>
              <a:t/>
            </a:r>
            <a:br>
              <a:rPr lang="en-GB" b="1" dirty="0"/>
            </a:br>
            <a:r>
              <a:rPr lang="en-GB" b="1" dirty="0"/>
              <a:t>to find out about </a:t>
            </a:r>
            <a:r>
              <a:rPr lang="en-GB" b="1" dirty="0" smtClean="0"/>
              <a:t>loud and quiet </a:t>
            </a:r>
            <a:r>
              <a:rPr lang="en-GB" b="1" dirty="0"/>
              <a:t>sounds</a:t>
            </a:r>
            <a:endParaRPr lang="en-GB" dirty="0" smtClean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585989" y="4343400"/>
            <a:ext cx="2362200" cy="457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80019" y="4800600"/>
            <a:ext cx="2362200" cy="3815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994859" y="4343400"/>
            <a:ext cx="2362200" cy="381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6147259" y="4724400"/>
            <a:ext cx="2209800" cy="609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D:\My Documents\Documents\HMS\clipart\lou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15" y="533400"/>
            <a:ext cx="1550429" cy="1031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My Documents\Documents\HMS\clipart\quie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1476" y="479289"/>
            <a:ext cx="880891" cy="1085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Oval 22"/>
          <p:cNvSpPr/>
          <p:nvPr/>
        </p:nvSpPr>
        <p:spPr>
          <a:xfrm>
            <a:off x="559158" y="3440803"/>
            <a:ext cx="457200" cy="457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7813767" y="3453686"/>
            <a:ext cx="457200" cy="457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1332222" y="3271229"/>
            <a:ext cx="802045" cy="75770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2363743" y="3193957"/>
            <a:ext cx="938413" cy="91225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5754541" y="3232598"/>
            <a:ext cx="938413" cy="91225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6858000" y="3290549"/>
            <a:ext cx="802045" cy="75770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2" descr="D:\My Documents\Documents\HMS\clipart\lou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8422" y="2445376"/>
            <a:ext cx="572541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My Documents\Documents\HMS\clipart\quie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595" y="2466841"/>
            <a:ext cx="324823" cy="4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003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b="1" dirty="0" smtClean="0"/>
              <a:t>Fun dynamic activities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60679"/>
            <a:ext cx="8991600" cy="52449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Make someone jump  </a:t>
            </a:r>
            <a:br>
              <a:rPr lang="en-GB" dirty="0" smtClean="0"/>
            </a:br>
            <a:r>
              <a:rPr lang="en-GB" dirty="0" smtClean="0"/>
              <a:t>Creep up quietly then shout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Listen the </a:t>
            </a:r>
            <a:r>
              <a:rPr lang="en-GB" dirty="0" smtClean="0">
                <a:hlinkClick r:id="rId2"/>
              </a:rPr>
              <a:t>March Past of the Kitchen Utensils</a:t>
            </a:r>
          </a:p>
          <a:p>
            <a:pPr marL="0" indent="0">
              <a:buNone/>
            </a:pPr>
            <a:r>
              <a:rPr lang="en-GB" dirty="0"/>
              <a:t>Tiptoe around the </a:t>
            </a:r>
            <a:r>
              <a:rPr lang="en-GB" dirty="0" smtClean="0"/>
              <a:t>room when the music is quiet</a:t>
            </a:r>
          </a:p>
          <a:p>
            <a:pPr marL="0" indent="0">
              <a:buNone/>
            </a:pPr>
            <a:r>
              <a:rPr lang="en-GB" dirty="0" smtClean="0"/>
              <a:t>Clap loudly on the cymbal crash</a:t>
            </a:r>
            <a:br>
              <a:rPr lang="en-GB" dirty="0" smtClean="0"/>
            </a:br>
            <a:r>
              <a:rPr lang="en-GB" dirty="0" smtClean="0"/>
              <a:t>Once you have got to know the music find something you can make a loud clashing sound with and join in with the cymbal</a:t>
            </a:r>
            <a:endParaRPr lang="en-GB" dirty="0"/>
          </a:p>
          <a:p>
            <a:pPr marL="0" indent="0">
              <a:buNone/>
            </a:pPr>
            <a:endParaRPr lang="en-GB" dirty="0" smtClean="0">
              <a:hlinkClick r:id="rId2"/>
            </a:endParaRPr>
          </a:p>
        </p:txBody>
      </p:sp>
      <p:pic>
        <p:nvPicPr>
          <p:cNvPr id="10243" name="Picture 3" descr="D:\OneDrive - Hampshire County Council\Documents\HMS\clipart\Discover the dimensions\scar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486400" y="947617"/>
            <a:ext cx="1162115" cy="1813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D:\OneDrive - Hampshire County Council\Documents\HMS\clipart\Discover the dimensions\bo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066800"/>
            <a:ext cx="1173075" cy="787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D:\OneDrive - Hampshire County Council\Documents\HMS\clipart\Home made instruments\collander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60"/>
          <a:stretch/>
        </p:blipFill>
        <p:spPr bwMode="auto">
          <a:xfrm rot="8466585">
            <a:off x="4201008" y="5909233"/>
            <a:ext cx="1066131" cy="57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D:\OneDrive - Hampshire County Council\Documents\HMS\clipart\Home made instruments\wooden spoo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381234">
            <a:off x="3568773" y="5969233"/>
            <a:ext cx="690765" cy="45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HMS\AppData\Local\Microsoft\Windows\INetCache\IE\5BD2DBGR\j0442122[1]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5865844"/>
            <a:ext cx="891540" cy="88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61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377</Words>
  <Application>Microsoft Office PowerPoint</Application>
  <PresentationFormat>On-screen Show (4:3)</PresentationFormat>
  <Paragraphs>187</Paragraphs>
  <Slides>25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Keep Calm and  Make Music</vt:lpstr>
      <vt:lpstr>Discovering the  Musical Dimensions</vt:lpstr>
      <vt:lpstr>Contents – homepage Click on the        to return to this page </vt:lpstr>
      <vt:lpstr>PITCH is all about how high or low sounds are</vt:lpstr>
      <vt:lpstr>Fun pitch activities</vt:lpstr>
      <vt:lpstr>DURATION is all about how long and short sounds are and beat and rhythm</vt:lpstr>
      <vt:lpstr>Fun duration activities</vt:lpstr>
      <vt:lpstr>DYNAMICS is all about how loud or quiet sounds are</vt:lpstr>
      <vt:lpstr>Fun dynamic activities</vt:lpstr>
      <vt:lpstr>TEMPO is all about how fast and slow the music is</vt:lpstr>
      <vt:lpstr>Fun tempo activities</vt:lpstr>
      <vt:lpstr>STRUCTURE is all about the order sounds happen in</vt:lpstr>
      <vt:lpstr>Fun structure activities</vt:lpstr>
      <vt:lpstr>TEXTURE is all about how many sounds can be heard at the same time</vt:lpstr>
      <vt:lpstr>Fun texture activity</vt:lpstr>
      <vt:lpstr>TIMBRE is all about what the sounds are like</vt:lpstr>
      <vt:lpstr>Fun timbre activities</vt:lpstr>
      <vt:lpstr>Name the dimension quiz</vt:lpstr>
      <vt:lpstr> ?</vt:lpstr>
      <vt:lpstr>?</vt:lpstr>
      <vt:lpstr>?</vt:lpstr>
      <vt:lpstr>?</vt:lpstr>
      <vt:lpstr>?</vt:lpstr>
      <vt:lpstr>?</vt:lpstr>
      <vt:lpstr>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musical dimensions</dc:title>
  <dc:creator>HMS</dc:creator>
  <cp:lastModifiedBy>HMS</cp:lastModifiedBy>
  <cp:revision>48</cp:revision>
  <dcterms:created xsi:type="dcterms:W3CDTF">2006-08-16T00:00:00Z</dcterms:created>
  <dcterms:modified xsi:type="dcterms:W3CDTF">2020-04-29T14:42:42Z</dcterms:modified>
</cp:coreProperties>
</file>